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  <p:sldMasterId id="2147483663" r:id="rId2"/>
  </p:sldMasterIdLst>
  <p:notesMasterIdLst>
    <p:notesMasterId r:id="rId12"/>
  </p:notesMasterIdLst>
  <p:sldIdLst>
    <p:sldId id="257" r:id="rId3"/>
    <p:sldId id="259" r:id="rId4"/>
    <p:sldId id="282" r:id="rId5"/>
    <p:sldId id="291" r:id="rId6"/>
    <p:sldId id="286" r:id="rId7"/>
    <p:sldId id="288" r:id="rId8"/>
    <p:sldId id="290" r:id="rId9"/>
    <p:sldId id="278" r:id="rId10"/>
    <p:sldId id="292" r:id="rId11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leb" initials="GPF" lastIdx="1" clrIdx="0">
    <p:extLst>
      <p:ext uri="{19B8F6BF-5375-455C-9EA6-DF929625EA0E}">
        <p15:presenceInfo xmlns:p15="http://schemas.microsoft.com/office/powerpoint/2012/main" userId="Gle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F42"/>
    <a:srgbClr val="4D32BB"/>
    <a:srgbClr val="107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/>
    <p:restoredTop sz="94515"/>
  </p:normalViewPr>
  <p:slideViewPr>
    <p:cSldViewPr snapToGrid="0">
      <p:cViewPr>
        <p:scale>
          <a:sx n="101" d="100"/>
          <a:sy n="101" d="100"/>
        </p:scale>
        <p:origin x="6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7:44:18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1106 178 24575,'-23'47'0,"-5"14"0,-7 4 0,-2-1 0,6-18 0,12-18 0,14-16 0,6-6 0,18-8 0,2 0 0,15-1 0,7 3 0,16 0 0,19 0 0,15 0 0,5 0 0,-12 0 0,-21 0 0,-23 0 0,-20 0 0,-15 0 0,-43-17 0,-39-15 0,7 4 0,-8-4 0,-12-3 0,-4-2-248,21 11 0,-2-1 0,0 2 248,0-1 0,1 2 0,1 1 0,-23-6 0,4 3 0,18 6 0,7 3 0,-12 0 0,39 11 0,18 2 0,2 0 0,-9-1 744,-12-1-744,-11-1 0,1 0 0,9 1 0,12 3 0,14-1 0,8 1 0,3-1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9B303-D7C5-8F4C-A112-B2DA22425D05}" type="datetimeFigureOut">
              <a:rPr lang="en-RU" smtClean="0"/>
              <a:t>31.03.2024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E0F6F-EF4F-1344-A86B-D934D5B57CD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354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1A82-94D1-4276-6D31-8BE41ABD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5127-67FB-5336-4F24-6078C428F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6F411-2A09-0BFE-7869-2EE64DD4D0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0631" y="6405177"/>
            <a:ext cx="1744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F87AC-9791-CF45-BB0F-693D279508CD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1304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42FA-C039-6DDC-85C6-63C3A5C12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27F86-993A-0452-A3A8-BBE391998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55580-8022-86B9-2D45-7B89A30CF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FB611-6A75-D2DB-49F4-3EEE71B2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E13153-969B-C04E-91E7-F26C2A764074}" type="datetimeFigureOut">
              <a:rPr lang="en-RU" smtClean="0"/>
              <a:t>31.03.2024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2D027-336C-176C-ED33-4216161F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18BEC-0B35-71F1-5DC4-D208A208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629F8C-F326-E646-9450-4B456A6FA96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5870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1A27-38D8-D2A1-65E9-C66467E9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998C8-AF08-9726-7B79-89A88D6E9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293E-81B6-FD74-5A88-A1D0C4BB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E13153-969B-C04E-91E7-F26C2A764074}" type="datetimeFigureOut">
              <a:rPr lang="en-RU" smtClean="0"/>
              <a:t>31.03.2024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83F81-6D32-4B61-083D-56C6459A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10857-2568-42F6-08ED-DDBF4E5A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629F8C-F326-E646-9450-4B456A6FA96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43564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A38EDE-A3B0-F26E-CDA7-49D117899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FC50B-DB4A-079E-5849-83A919728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DCEC-1129-544F-FF79-9605A319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E13153-969B-C04E-91E7-F26C2A764074}" type="datetimeFigureOut">
              <a:rPr lang="en-RU" smtClean="0"/>
              <a:t>31.03.2024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519CF-DBAF-5667-3056-D82C4A6D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025C2-5CB5-FBAC-F4A2-F1B981D1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629F8C-F326-E646-9450-4B456A6FA96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6171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C976-605F-A74D-5C71-BEF9C00B2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7E737-07AA-11A1-CBF4-86B4280BC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68A84-95C2-C9D1-670B-257044FF6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3192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07DF-B0AC-9591-0062-BF870384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DD20-8392-BAE0-B514-F89D87704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33FF4-62E9-084A-3274-A3C99FCB5E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62859" y="6308764"/>
            <a:ext cx="1744468" cy="365125"/>
          </a:xfrm>
        </p:spPr>
        <p:txBody>
          <a:bodyPr/>
          <a:lstStyle/>
          <a:p>
            <a:fld id="{E31F87AC-9791-CF45-BB0F-693D279508CD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1440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8D5F0-8A5B-3B58-A61C-990CBF50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30658-81A3-C3C8-ECFC-F12FC6666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E36BA-D7F8-42B3-1181-F270D8AFF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2439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F933-F988-03F3-D426-892D98837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3F27-3DB9-CE23-9B31-5D9FCFE2A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A4419-2D58-FF25-0736-940CBF3E6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D23D7E-1EC2-2B80-9CD9-BC37AB0154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8141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4A7D-BAB3-9222-D32C-8369970B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AB0F3-74E3-8A75-4F10-ACFA1E064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DA877-15AE-3F64-6F1E-8AB81D212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882D3-831B-730C-2D93-BC132FA9E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48C47-67D5-8283-BDA6-3AAC57150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6C0738-3F6D-6EC7-7936-45CCC684F1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280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8DA-60FE-524F-846D-689FEC69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AC5AA-9768-C299-42F4-18A52FC32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2262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E4F25-EAF6-B855-6E48-33448D971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3993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53ED-CF8E-AA3A-AB85-9BD16B54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75620-99AA-9C1F-1123-ED46B43B2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34ABD-446F-22AF-B842-1A3CD0895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A76CE-892F-5CED-D42B-B84EC65F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E13153-969B-C04E-91E7-F26C2A764074}" type="datetimeFigureOut">
              <a:rPr lang="en-RU" smtClean="0"/>
              <a:t>31.03.2024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02B18-8253-8640-D802-953CA184E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3DCCC-D69C-331C-769C-48F45435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629F8C-F326-E646-9450-4B456A6FA96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5580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41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FA427B-F9F6-32D6-57D8-C98261C76C2B}"/>
              </a:ext>
            </a:extLst>
          </p:cNvPr>
          <p:cNvSpPr/>
          <p:nvPr userDrawn="1"/>
        </p:nvSpPr>
        <p:spPr>
          <a:xfrm>
            <a:off x="0" y="0"/>
            <a:ext cx="12192000" cy="1159329"/>
          </a:xfrm>
          <a:prstGeom prst="rect">
            <a:avLst/>
          </a:prstGeom>
          <a:solidFill>
            <a:srgbClr val="010F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en-RU" sz="3200" dirty="0">
              <a:effectLst>
                <a:glow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C76E7-B042-8C32-4AD9-1EC63654B60E}"/>
              </a:ext>
            </a:extLst>
          </p:cNvPr>
          <p:cNvSpPr/>
          <p:nvPr userDrawn="1"/>
        </p:nvSpPr>
        <p:spPr>
          <a:xfrm>
            <a:off x="11612199" y="6285960"/>
            <a:ext cx="464400" cy="464585"/>
          </a:xfrm>
          <a:prstGeom prst="ellipse">
            <a:avLst/>
          </a:prstGeom>
          <a:solidFill>
            <a:srgbClr val="010F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AD4638DD-8C07-1BB2-9AB8-5CD0DAEDC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6714" y="6322618"/>
            <a:ext cx="1744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E31F87AC-9791-CF45-BB0F-693D279508CD}" type="slidenum">
              <a:rPr lang="en-RU" smtClean="0"/>
              <a:pPr/>
              <a:t>‹#›</a:t>
            </a:fld>
            <a:endParaRPr lang="en-R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0F3EA4-752E-38A5-D32B-20C07995C62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11485" y="380936"/>
            <a:ext cx="1309697" cy="4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2.sv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customXml" Target="../ink/ink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.svg"/><Relationship Id="rId4" Type="http://schemas.openxmlformats.org/officeDocument/2006/relationships/image" Target="../media/image11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71A1A-A102-E86B-5BAA-759DABA2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492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Измерение добротности сверхпроводникового кубита-трансмона</a:t>
            </a:r>
            <a:endParaRPr lang="en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CADFF-5CB3-A3E0-23B1-F3058B49996C}"/>
              </a:ext>
            </a:extLst>
          </p:cNvPr>
          <p:cNvSpPr txBox="1"/>
          <p:nvPr/>
        </p:nvSpPr>
        <p:spPr>
          <a:xfrm>
            <a:off x="1246413" y="1774861"/>
            <a:ext cx="9699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И.Ю. Горбунов</a:t>
            </a:r>
            <a:r>
              <a:rPr lang="ru-RU" sz="2400" b="1" i="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lang="ru-RU" sz="2400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А.Е. Толстобров</a:t>
            </a:r>
            <a:r>
              <a:rPr lang="ru-RU" sz="2400" b="1" i="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1,4</a:t>
            </a:r>
            <a:r>
              <a:rPr lang="ru-RU" sz="2400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Г.П. Федоров</a:t>
            </a:r>
            <a:r>
              <a:rPr lang="ru-RU" sz="2400" b="1" i="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1,2,4</a:t>
            </a:r>
            <a:r>
              <a:rPr lang="ru-RU" sz="2400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О.В. Астафьев</a:t>
            </a:r>
            <a:r>
              <a:rPr lang="ru-RU" sz="2400" b="1" i="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3,1</a:t>
            </a:r>
            <a:endParaRPr lang="en-RU" sz="2400" b="1" i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48DD9-8C6B-B39A-ABEA-CFA6C103A823}"/>
              </a:ext>
            </a:extLst>
          </p:cNvPr>
          <p:cNvSpPr txBox="1"/>
          <p:nvPr/>
        </p:nvSpPr>
        <p:spPr>
          <a:xfrm>
            <a:off x="838197" y="2601804"/>
            <a:ext cx="103632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Московский физико-технический институт (национальный исследовательский университет)</a:t>
            </a:r>
            <a:endParaRPr lang="en-RU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ru-RU" sz="200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НИТУ МИСИС</a:t>
            </a:r>
            <a:b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ru-RU" sz="200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3</a:t>
            </a: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Сколковский институт науки и технологий</a:t>
            </a:r>
            <a:endParaRPr lang="en-RU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>
              <a:spcAft>
                <a:spcPts val="1200"/>
              </a:spcAft>
            </a:pPr>
            <a:r>
              <a:rPr lang="en-US" sz="200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4</a:t>
            </a:r>
            <a:r>
              <a:rPr lang="ru-RU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Российский квантовый центр</a:t>
            </a:r>
            <a:endParaRPr lang="en-RU" sz="2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RU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5A5F17-82AC-B050-D31D-6A5C9570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72" y="5264870"/>
            <a:ext cx="2721430" cy="816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5A5B97-080F-94C9-F37D-13F65C7B09D1}"/>
              </a:ext>
            </a:extLst>
          </p:cNvPr>
          <p:cNvSpPr txBox="1"/>
          <p:nvPr/>
        </p:nvSpPr>
        <p:spPr>
          <a:xfrm>
            <a:off x="4288966" y="4261771"/>
            <a:ext cx="361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апреля 2024 г.</a:t>
            </a:r>
            <a:endParaRPr lang="en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A04045-49CC-FE85-B187-FF6F00AC7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00" y="4898376"/>
            <a:ext cx="2755340" cy="14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7F1B7-15B0-FF02-FC24-C7E4053AFE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14940"/>
                <a:ext cx="10515600" cy="5058949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Цель: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</a:t>
                </a:r>
                <a:r>
                  <a:rPr lang="ru-RU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исленная характеристика энергетических потерь искусственного сверхпроводникового атома</a:t>
                </a:r>
              </a:p>
              <a:p>
                <a:pPr marL="0" indent="0" algn="just">
                  <a:buNone/>
                </a:pPr>
                <a:r>
                  <a:rPr lang="ru-R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Задачи:</a:t>
                </a:r>
              </a:p>
              <a:p>
                <a:pPr algn="just"/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Определить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импульс с помощью</a:t>
                </a:r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экспериментов </a:t>
                </a:r>
                <a:r>
                  <a:rPr lang="ru-RU" b="0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Раби</a:t>
                </a:r>
                <a:r>
                  <a:rPr lang="ru-RU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</a:t>
                </a:r>
                <a:r>
                  <a:rPr lang="ru-RU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b="0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Рамзи</a:t>
                </a:r>
                <a:endParaRPr lang="ru-RU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Получить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эффективную добротность кубита-трансмона</a:t>
                </a:r>
              </a:p>
              <a:p>
                <a:pPr algn="just"/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Сравнить полученные результаты с результатами других научных групп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7F1B7-15B0-FF02-FC24-C7E4053AF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14940"/>
                <a:ext cx="10515600" cy="5058949"/>
              </a:xfrm>
              <a:blipFill>
                <a:blip r:embed="rId2"/>
                <a:stretch>
                  <a:fillRect l="-1086" t="-2005" r="-168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8521-54F0-BD32-EC06-8F01E85840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1</a:t>
            </a:fld>
            <a:endParaRPr lang="en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DE647-ACD4-AB30-2755-EFA79543DD5B}"/>
              </a:ext>
            </a:extLst>
          </p:cNvPr>
          <p:cNvSpPr/>
          <p:nvPr/>
        </p:nvSpPr>
        <p:spPr>
          <a:xfrm>
            <a:off x="0" y="0"/>
            <a:ext cx="12192000" cy="1159329"/>
          </a:xfrm>
          <a:prstGeom prst="rect">
            <a:avLst/>
          </a:prstGeom>
          <a:solidFill>
            <a:srgbClr val="010F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ru-RU" sz="3200" b="1" dirty="0"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en-RU" sz="3200" dirty="0">
              <a:effectLst>
                <a:glow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A670A2-0117-CFE4-4953-EE138B6B9E73}"/>
              </a:ext>
            </a:extLst>
          </p:cNvPr>
          <p:cNvSpPr/>
          <p:nvPr/>
        </p:nvSpPr>
        <p:spPr>
          <a:xfrm>
            <a:off x="582384" y="1377386"/>
            <a:ext cx="11027229" cy="4625207"/>
          </a:xfrm>
          <a:prstGeom prst="roundRect">
            <a:avLst/>
          </a:prstGeom>
          <a:noFill/>
          <a:ln>
            <a:solidFill>
              <a:srgbClr val="010F42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5A3FE0-84AC-5D74-BEEA-017AEE588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1485" y="380936"/>
            <a:ext cx="1309697" cy="4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8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157F1A-F3FD-1FAB-365F-7CE2BE329A04}"/>
              </a:ext>
            </a:extLst>
          </p:cNvPr>
          <p:cNvSpPr/>
          <p:nvPr/>
        </p:nvSpPr>
        <p:spPr>
          <a:xfrm>
            <a:off x="0" y="0"/>
            <a:ext cx="12192000" cy="1159329"/>
          </a:xfrm>
          <a:prstGeom prst="rect">
            <a:avLst/>
          </a:prstGeom>
          <a:solidFill>
            <a:srgbClr val="010F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ru-RU" sz="3200" b="1" dirty="0"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Введение. Устройство кубита-трансмона</a:t>
            </a:r>
            <a:endParaRPr lang="en-RU" sz="3200" b="1" dirty="0">
              <a:effectLst>
                <a:glow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2BC883-6531-9ABA-3395-002478665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6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</a:extLst>
          </a:blip>
          <a:srcRect l="29208" t="20448" r="15645" b="369"/>
          <a:stretch/>
        </p:blipFill>
        <p:spPr>
          <a:xfrm>
            <a:off x="184673" y="1342474"/>
            <a:ext cx="5569527" cy="5331415"/>
          </a:xfrm>
          <a:prstGeom prst="rect">
            <a:avLst/>
          </a:prstGeom>
          <a:noFill/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4F78E06B-A250-1811-1C87-7281585720CB}"/>
              </a:ext>
            </a:extLst>
          </p:cNvPr>
          <p:cNvSpPr/>
          <p:nvPr/>
        </p:nvSpPr>
        <p:spPr>
          <a:xfrm>
            <a:off x="2194749" y="1653896"/>
            <a:ext cx="4710897" cy="1845988"/>
          </a:xfrm>
          <a:custGeom>
            <a:avLst/>
            <a:gdLst>
              <a:gd name="connsiteX0" fmla="*/ 0 w 2986795"/>
              <a:gd name="connsiteY0" fmla="*/ 0 h 2986795"/>
              <a:gd name="connsiteX1" fmla="*/ 2986795 w 2986795"/>
              <a:gd name="connsiteY1" fmla="*/ 0 h 2986795"/>
              <a:gd name="connsiteX2" fmla="*/ 2986795 w 2986795"/>
              <a:gd name="connsiteY2" fmla="*/ 2986795 h 2986795"/>
              <a:gd name="connsiteX3" fmla="*/ 0 w 2986795"/>
              <a:gd name="connsiteY3" fmla="*/ 2986795 h 2986795"/>
              <a:gd name="connsiteX4" fmla="*/ 0 w 2986795"/>
              <a:gd name="connsiteY4" fmla="*/ 0 h 2986795"/>
              <a:gd name="connsiteX0" fmla="*/ 0 w 2986795"/>
              <a:gd name="connsiteY0" fmla="*/ 0 h 2986795"/>
              <a:gd name="connsiteX1" fmla="*/ 2986795 w 2986795"/>
              <a:gd name="connsiteY1" fmla="*/ 2986795 h 2986795"/>
              <a:gd name="connsiteX2" fmla="*/ 0 w 2986795"/>
              <a:gd name="connsiteY2" fmla="*/ 2986795 h 2986795"/>
              <a:gd name="connsiteX3" fmla="*/ 0 w 2986795"/>
              <a:gd name="connsiteY3" fmla="*/ 0 h 2986795"/>
              <a:gd name="connsiteX0" fmla="*/ 853440 w 2986795"/>
              <a:gd name="connsiteY0" fmla="*/ 0 h 2913643"/>
              <a:gd name="connsiteX1" fmla="*/ 2986795 w 2986795"/>
              <a:gd name="connsiteY1" fmla="*/ 2913643 h 2913643"/>
              <a:gd name="connsiteX2" fmla="*/ 0 w 2986795"/>
              <a:gd name="connsiteY2" fmla="*/ 2913643 h 2913643"/>
              <a:gd name="connsiteX3" fmla="*/ 853440 w 2986795"/>
              <a:gd name="connsiteY3" fmla="*/ 0 h 2913643"/>
              <a:gd name="connsiteX0" fmla="*/ 853440 w 2889259"/>
              <a:gd name="connsiteY0" fmla="*/ 0 h 2913643"/>
              <a:gd name="connsiteX1" fmla="*/ 2889259 w 2889259"/>
              <a:gd name="connsiteY1" fmla="*/ 2669803 h 2913643"/>
              <a:gd name="connsiteX2" fmla="*/ 0 w 2889259"/>
              <a:gd name="connsiteY2" fmla="*/ 2913643 h 2913643"/>
              <a:gd name="connsiteX3" fmla="*/ 853440 w 2889259"/>
              <a:gd name="connsiteY3" fmla="*/ 0 h 2913643"/>
              <a:gd name="connsiteX0" fmla="*/ 1109472 w 3145291"/>
              <a:gd name="connsiteY0" fmla="*/ 0 h 2779531"/>
              <a:gd name="connsiteX1" fmla="*/ 3145291 w 3145291"/>
              <a:gd name="connsiteY1" fmla="*/ 2669803 h 2779531"/>
              <a:gd name="connsiteX2" fmla="*/ 0 w 3145291"/>
              <a:gd name="connsiteY2" fmla="*/ 2779531 h 2779531"/>
              <a:gd name="connsiteX3" fmla="*/ 1109472 w 3145291"/>
              <a:gd name="connsiteY3" fmla="*/ 0 h 2779531"/>
              <a:gd name="connsiteX0" fmla="*/ 1716312 w 3145291"/>
              <a:gd name="connsiteY0" fmla="*/ 0 h 3348809"/>
              <a:gd name="connsiteX1" fmla="*/ 3145291 w 3145291"/>
              <a:gd name="connsiteY1" fmla="*/ 3239081 h 3348809"/>
              <a:gd name="connsiteX2" fmla="*/ 0 w 3145291"/>
              <a:gd name="connsiteY2" fmla="*/ 3348809 h 3348809"/>
              <a:gd name="connsiteX3" fmla="*/ 1716312 w 3145291"/>
              <a:gd name="connsiteY3" fmla="*/ 0 h 3348809"/>
              <a:gd name="connsiteX0" fmla="*/ 1716312 w 2999649"/>
              <a:gd name="connsiteY0" fmla="*/ 0 h 3432635"/>
              <a:gd name="connsiteX1" fmla="*/ 2999649 w 2999649"/>
              <a:gd name="connsiteY1" fmla="*/ 3432635 h 3432635"/>
              <a:gd name="connsiteX2" fmla="*/ 0 w 2999649"/>
              <a:gd name="connsiteY2" fmla="*/ 3348809 h 3432635"/>
              <a:gd name="connsiteX3" fmla="*/ 1716312 w 2999649"/>
              <a:gd name="connsiteY3" fmla="*/ 0 h 3432635"/>
              <a:gd name="connsiteX0" fmla="*/ 1578761 w 2862098"/>
              <a:gd name="connsiteY0" fmla="*/ 0 h 3432635"/>
              <a:gd name="connsiteX1" fmla="*/ 2862098 w 2862098"/>
              <a:gd name="connsiteY1" fmla="*/ 3432635 h 3432635"/>
              <a:gd name="connsiteX2" fmla="*/ 0 w 2862098"/>
              <a:gd name="connsiteY2" fmla="*/ 2950314 h 3432635"/>
              <a:gd name="connsiteX3" fmla="*/ 1578761 w 2862098"/>
              <a:gd name="connsiteY3" fmla="*/ 0 h 343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098" h="3432635">
                <a:moveTo>
                  <a:pt x="1578761" y="0"/>
                </a:moveTo>
                <a:lnTo>
                  <a:pt x="2862098" y="3432635"/>
                </a:lnTo>
                <a:lnTo>
                  <a:pt x="0" y="2950314"/>
                </a:lnTo>
                <a:lnTo>
                  <a:pt x="157876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  <a:alpha val="59000"/>
                </a:schemeClr>
              </a:gs>
              <a:gs pos="98000">
                <a:schemeClr val="accent2">
                  <a:lumMod val="75000"/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9797F-DD3E-B281-3DC2-8CB58970C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22000" contrast="-9000"/>
                    </a14:imgEffect>
                  </a14:imgLayer>
                </a14:imgProps>
              </a:ext>
            </a:extLst>
          </a:blip>
          <a:srcRect l="38085" t="29600" r="26406" b="18618"/>
          <a:stretch/>
        </p:blipFill>
        <p:spPr>
          <a:xfrm>
            <a:off x="4137332" y="1272234"/>
            <a:ext cx="3233736" cy="3143943"/>
          </a:xfrm>
          <a:prstGeom prst="ellipse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ECB1DF-8C67-EFE4-D6D3-2F4EFC07B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2</a:t>
            </a:fld>
            <a:endParaRPr lang="en-R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FF7F71-B8DD-4D65-6673-6A80149709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57000"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2490" y="1761361"/>
            <a:ext cx="4548737" cy="3477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C1AB23-E87C-EE02-550A-E42E1EAF2729}"/>
              </a:ext>
            </a:extLst>
          </p:cNvPr>
          <p:cNvSpPr txBox="1"/>
          <p:nvPr/>
        </p:nvSpPr>
        <p:spPr>
          <a:xfrm>
            <a:off x="7905511" y="2557118"/>
            <a:ext cx="67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RU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3E7CD-C9C7-FD02-FCA8-C8FFCFCEC01B}"/>
              </a:ext>
            </a:extLst>
          </p:cNvPr>
          <p:cNvSpPr txBox="1"/>
          <p:nvPr/>
        </p:nvSpPr>
        <p:spPr>
          <a:xfrm>
            <a:off x="9968135" y="2217437"/>
            <a:ext cx="112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RU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</a:t>
            </a:r>
            <a:r>
              <a:rPr lang="en-RU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92F53-726D-1EFF-D27C-215699172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1699" y="5418310"/>
            <a:ext cx="5569528" cy="639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42A8B-3720-A08A-1398-39AB27C4CCED}"/>
              </a:ext>
            </a:extLst>
          </p:cNvPr>
          <p:cNvSpPr txBox="1"/>
          <p:nvPr/>
        </p:nvSpPr>
        <p:spPr>
          <a:xfrm>
            <a:off x="6375672" y="6308764"/>
            <a:ext cx="512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u="none" strike="noStrike" kern="0" spc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Koch J.</a:t>
            </a:r>
            <a:r>
              <a:rPr lang="en-US" sz="1800" u="none" strike="noStrike" kern="0" spc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[et al.]//Phys. Rev. A. 2007. V.76(4):042319.</a:t>
            </a:r>
            <a:endParaRPr lang="en-RU" sz="1800" u="none" strike="noStrike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0D9256E-40AE-AF99-105C-7D15472030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11485" y="380936"/>
            <a:ext cx="1309697" cy="4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4EF38-156D-FC2F-8558-9B4A54750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3</a:t>
            </a:fld>
            <a:endParaRPr lang="en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6C5AF-2B0F-27CB-039F-BA6B36D86A39}"/>
              </a:ext>
            </a:extLst>
          </p:cNvPr>
          <p:cNvSpPr/>
          <p:nvPr/>
        </p:nvSpPr>
        <p:spPr>
          <a:xfrm>
            <a:off x="0" y="0"/>
            <a:ext cx="12192000" cy="1159329"/>
          </a:xfrm>
          <a:prstGeom prst="rect">
            <a:avLst/>
          </a:prstGeom>
          <a:solidFill>
            <a:srgbClr val="010F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ru-RU" sz="3200" b="1" dirty="0"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Введение. Продольная релаксация</a:t>
            </a:r>
            <a:endParaRPr lang="en-RU" sz="3200" b="1" dirty="0">
              <a:effectLst>
                <a:glow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C0005-4726-4C41-C83A-AC5F9720CBFF}"/>
              </a:ext>
            </a:extLst>
          </p:cNvPr>
          <p:cNvSpPr txBox="1"/>
          <p:nvPr/>
        </p:nvSpPr>
        <p:spPr>
          <a:xfrm>
            <a:off x="407869" y="2679415"/>
            <a:ext cx="67065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характерное время релаксации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кубита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декремент затухания по энергии</a:t>
            </a:r>
            <a:endParaRPr lang="en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D79AB3-91A9-A6EE-A32E-23E1DC2CF2CC}"/>
                  </a:ext>
                </a:extLst>
              </p:cNvPr>
              <p:cNvSpPr txBox="1"/>
              <p:nvPr/>
            </p:nvSpPr>
            <p:spPr>
              <a:xfrm>
                <a:off x="407869" y="4726447"/>
                <a:ext cx="603819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RU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ru-RU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рез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резонансная частота </a:t>
                </a:r>
                <a:r>
                  <a:rPr lang="ru-RU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кубита</a:t>
                </a:r>
                <a:endParaRPr lang="ru-RU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эффективная добротность </a:t>
                </a:r>
                <a:r>
                  <a:rPr lang="ru-RU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кубита</a:t>
                </a:r>
                <a:endParaRPr lang="en-RU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D79AB3-91A9-A6EE-A32E-23E1DC2CF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69" y="4726447"/>
                <a:ext cx="6038191" cy="954107"/>
              </a:xfrm>
              <a:prstGeom prst="rect">
                <a:avLst/>
              </a:prstGeom>
              <a:blipFill>
                <a:blip r:embed="rId2"/>
                <a:stretch>
                  <a:fillRect l="-2101" t="-6579" r="-1261" b="-171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83953A2-EC08-28B0-536E-3C61B1A80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449" y="1513702"/>
            <a:ext cx="4869510" cy="3830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4152E8-E26C-A7F0-1C0E-68F725D641F0}"/>
              </a:ext>
            </a:extLst>
          </p:cNvPr>
          <p:cNvSpPr txBox="1"/>
          <p:nvPr/>
        </p:nvSpPr>
        <p:spPr>
          <a:xfrm>
            <a:off x="3231946" y="6271714"/>
            <a:ext cx="57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1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Krantz. 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[et al.]</a:t>
            </a:r>
            <a:r>
              <a:rPr lang="ru-RU" sz="180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ru-RU" sz="1800" spc="1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</a:t>
            </a:r>
            <a:r>
              <a:rPr lang="ru-RU" sz="180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spc="1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</a:t>
            </a:r>
            <a:r>
              <a:rPr lang="ru-RU" sz="180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spc="1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ru-RU" sz="180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201</a:t>
            </a:r>
            <a:r>
              <a:rPr lang="en-US" sz="180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sz="180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V. </a:t>
            </a:r>
            <a:r>
              <a:rPr lang="en-US" sz="180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180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80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RU" b="0" i="0" u="none" strike="noStrike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021318</a:t>
            </a:r>
            <a:r>
              <a:rPr lang="ru-RU" sz="180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C6211-8892-5FB5-00C3-CB5C9634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874" y="1743919"/>
            <a:ext cx="1947634" cy="4717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2DDDDF-D601-7DC6-6169-BB47472FB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147" y="3799031"/>
            <a:ext cx="2199634" cy="9482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892D7C-10B7-08A7-AA9B-DB3DB4938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042" y="1743010"/>
            <a:ext cx="1637146" cy="4726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B914FEF-23C5-ED8A-D9F4-9A874D40C532}"/>
                  </a:ext>
                </a:extLst>
              </p14:cNvPr>
              <p14:cNvContentPartPr/>
              <p14:nvPr/>
            </p14:nvContentPartPr>
            <p14:xfrm>
              <a:off x="6863220" y="3887100"/>
              <a:ext cx="575640" cy="182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B914FEF-23C5-ED8A-D9F4-9A874D40C5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00220" y="3824100"/>
                <a:ext cx="701280" cy="30816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D43E74E7-3C0B-7D75-AF86-6FFAC4D7C7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11485" y="380936"/>
            <a:ext cx="1309697" cy="4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9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6EE604-ADC9-6D4B-D5CF-76B6ECBDE4CF}"/>
              </a:ext>
            </a:extLst>
          </p:cNvPr>
          <p:cNvSpPr/>
          <p:nvPr/>
        </p:nvSpPr>
        <p:spPr>
          <a:xfrm>
            <a:off x="0" y="0"/>
            <a:ext cx="12192000" cy="1159329"/>
          </a:xfrm>
          <a:prstGeom prst="rect">
            <a:avLst/>
          </a:prstGeom>
          <a:solidFill>
            <a:srgbClr val="010F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ru-RU" sz="3200" b="1" dirty="0"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Время релаксации Т</a:t>
            </a:r>
            <a:r>
              <a:rPr lang="ru-RU" sz="3200" b="1" baseline="-25000" dirty="0"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b="1" dirty="0"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b="1" dirty="0"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Метод измерения</a:t>
            </a:r>
            <a:endParaRPr lang="en-RU" sz="3200" b="1" dirty="0">
              <a:effectLst>
                <a:glow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6F7B2E-9439-4E5F-498D-39EE742B0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6" r="3545"/>
          <a:stretch/>
        </p:blipFill>
        <p:spPr>
          <a:xfrm>
            <a:off x="4053305" y="1159329"/>
            <a:ext cx="4085390" cy="218476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CE82AD-D861-58D0-76CF-56F5A7383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4</a:t>
            </a:fld>
            <a:endParaRPr lang="en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84CF45-B567-5AC1-251C-F4AE539DCDFB}"/>
              </a:ext>
            </a:extLst>
          </p:cNvPr>
          <p:cNvSpPr txBox="1"/>
          <p:nvPr/>
        </p:nvSpPr>
        <p:spPr>
          <a:xfrm>
            <a:off x="2796058" y="6150266"/>
            <a:ext cx="6599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i="1" u="none" strike="noStrike" kern="0" spc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Г.П. Федоров</a:t>
            </a:r>
            <a:r>
              <a:rPr lang="en-US" sz="2000" u="none" strike="noStrike" kern="0" spc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//</a:t>
            </a:r>
            <a:r>
              <a:rPr lang="ru-RU" sz="2000" u="none" strike="noStrike" kern="0" spc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магистерская диссертация. 2017. С. 43-44.</a:t>
            </a:r>
            <a:endParaRPr lang="en-RU" sz="2000" u="none" strike="noStrike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8E2CEC-D597-5684-67DD-DB7D2E83C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700607" y="3156949"/>
            <a:ext cx="2563915" cy="27297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BDA18D-EBE2-6909-2231-E63E575BB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944" y="3151738"/>
            <a:ext cx="2480478" cy="27297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A114DB-A98A-8EA6-9C32-DB2D2E3DF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984" y="3125391"/>
            <a:ext cx="2563915" cy="275605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E26BABA-CCE4-9111-4D17-119FF914F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1485" y="380936"/>
            <a:ext cx="1309697" cy="4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1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3BABC-9A06-1FB6-DB79-8DEE06C5E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5</a:t>
            </a:fld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2946B1-D687-9969-B6C9-DB0F12A512F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159329"/>
              </a:xfrm>
              <a:prstGeom prst="rect">
                <a:avLst/>
              </a:prstGeom>
              <a:solidFill>
                <a:srgbClr val="010F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/>
              <a:p>
                <a:r>
                  <a:rPr lang="ru-RU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Измерения. Определение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𝝅</m:t>
                            </m:r>
                          </m:e>
                        </m:d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32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sz="32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импульса </a:t>
                </a:r>
                <a:endParaRPr lang="ru-RU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2946B1-D687-9969-B6C9-DB0F12A51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159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956D3FD-000B-E0BB-3262-577B4A1D7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" t="3165" r="3460" b="2932"/>
          <a:stretch/>
        </p:blipFill>
        <p:spPr>
          <a:xfrm>
            <a:off x="0" y="1292028"/>
            <a:ext cx="4970206" cy="472287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59D0BBD-EFAB-99C3-DEB6-3BF20902FFBC}"/>
              </a:ext>
            </a:extLst>
          </p:cNvPr>
          <p:cNvSpPr/>
          <p:nvPr/>
        </p:nvSpPr>
        <p:spPr>
          <a:xfrm>
            <a:off x="2192125" y="1984657"/>
            <a:ext cx="205981" cy="1996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4553F7-0E30-8612-BE6A-CA7AC0D18DE8}"/>
              </a:ext>
            </a:extLst>
          </p:cNvPr>
          <p:cNvSpPr/>
          <p:nvPr/>
        </p:nvSpPr>
        <p:spPr>
          <a:xfrm>
            <a:off x="2680261" y="2873461"/>
            <a:ext cx="205981" cy="1996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B3036E-187B-3A1E-424C-10B295AE9A8E}"/>
              </a:ext>
            </a:extLst>
          </p:cNvPr>
          <p:cNvSpPr/>
          <p:nvPr/>
        </p:nvSpPr>
        <p:spPr>
          <a:xfrm>
            <a:off x="2421001" y="2184473"/>
            <a:ext cx="205981" cy="1996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1412B-B537-6381-D878-EEAD615DC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75471"/>
            <a:ext cx="7772400" cy="3507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C0878-F21C-8546-87E8-F27A913F7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450" y="5280398"/>
            <a:ext cx="2298700" cy="10283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2430CC3-9D8F-B99D-27E7-CA4D41F34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1485" y="380936"/>
            <a:ext cx="1309697" cy="4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8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0867E-E86C-41E1-5E4F-2F6578E929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6</a:t>
            </a:fld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F5F65-CF3D-9E65-4633-D11803192F42}"/>
              </a:ext>
            </a:extLst>
          </p:cNvPr>
          <p:cNvSpPr/>
          <p:nvPr/>
        </p:nvSpPr>
        <p:spPr>
          <a:xfrm>
            <a:off x="0" y="0"/>
            <a:ext cx="12192000" cy="1159329"/>
          </a:xfrm>
          <a:prstGeom prst="rect">
            <a:avLst/>
          </a:prstGeom>
          <a:solidFill>
            <a:srgbClr val="010F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ru-RU" sz="3200" b="1" dirty="0"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Измерения. Результаты</a:t>
            </a:r>
            <a:endParaRPr lang="en-RU" sz="3200" b="1" dirty="0">
              <a:effectLst>
                <a:glow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8C7B7D-F86B-C3D4-B61C-95516EED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60" y="3594099"/>
            <a:ext cx="9615279" cy="3263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FC1A22-FB49-5C84-31C9-92EEFF27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58" y="1159329"/>
            <a:ext cx="10379081" cy="243477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EB46077-2CF4-F851-8CAD-D3363DBB3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1485" y="380936"/>
            <a:ext cx="1309697" cy="4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7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ACFA-DE9C-D86B-54CE-CF79C5F94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29337"/>
          </a:xfrm>
        </p:spPr>
        <p:txBody>
          <a:bodyPr/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Высокое время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продольной релаксации нашего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кубита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(15-20 мкс)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– эффективная добротность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кубита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∼5·10</a:t>
            </a:r>
            <a:r>
              <a:rPr lang="en-RU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других научных групп:</a:t>
            </a:r>
          </a:p>
          <a:p>
            <a:pPr lvl="1" algn="just">
              <a:buFont typeface="Wingdings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,8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мкс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Rigetti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Novera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мкс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Copenhagen, 2022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[2]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10-90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мкс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Quantum, 2021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A4C215-EA8C-01AE-DD2E-70F6DDD9A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7</a:t>
            </a:fld>
            <a:endParaRPr lang="en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07AFB-25BF-D1BE-AB61-2C8B73E0E3AA}"/>
              </a:ext>
            </a:extLst>
          </p:cNvPr>
          <p:cNvSpPr/>
          <p:nvPr/>
        </p:nvSpPr>
        <p:spPr>
          <a:xfrm>
            <a:off x="0" y="0"/>
            <a:ext cx="12192000" cy="1159329"/>
          </a:xfrm>
          <a:prstGeom prst="rect">
            <a:avLst/>
          </a:prstGeom>
          <a:solidFill>
            <a:srgbClr val="010F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ru-RU" sz="3200" b="1" dirty="0"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Подведение итогов. Обсуждение результатов</a:t>
            </a:r>
            <a:endParaRPr lang="en-RU" sz="3200" b="1" dirty="0">
              <a:effectLst>
                <a:glow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0C4221-1894-4093-4FF0-7C48C44C2B1E}"/>
              </a:ext>
            </a:extLst>
          </p:cNvPr>
          <p:cNvSpPr/>
          <p:nvPr/>
        </p:nvSpPr>
        <p:spPr>
          <a:xfrm>
            <a:off x="582384" y="1614941"/>
            <a:ext cx="11027229" cy="3129337"/>
          </a:xfrm>
          <a:prstGeom prst="roundRect">
            <a:avLst/>
          </a:prstGeom>
          <a:noFill/>
          <a:ln>
            <a:solidFill>
              <a:srgbClr val="010F42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44B2A-EB11-E16E-B56E-F39CC58B72BC}"/>
              </a:ext>
            </a:extLst>
          </p:cNvPr>
          <p:cNvSpPr txBox="1"/>
          <p:nvPr/>
        </p:nvSpPr>
        <p:spPr>
          <a:xfrm>
            <a:off x="2232989" y="5891161"/>
            <a:ext cx="7726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 fontAlgn="base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trike="noStrike" kern="0" spc="1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Rigetti</a:t>
            </a:r>
            <a:r>
              <a:rPr lang="en-US" strike="noStrike" kern="0" spc="1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Computing. 2023//</a:t>
            </a:r>
            <a:r>
              <a:rPr lang="en-US" kern="0" spc="1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URL: https://</a:t>
            </a:r>
            <a:r>
              <a:rPr lang="en-US" kern="0" spc="1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www.rigetti.com</a:t>
            </a:r>
            <a:r>
              <a:rPr lang="en-US" kern="0" spc="1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kern="0" spc="1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novera</a:t>
            </a:r>
            <a:endParaRPr lang="en-US" kern="0" spc="1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 fontAlgn="base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Andrea </a:t>
            </a:r>
            <a:r>
              <a:rPr lang="en-GB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Maiani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[et al.]</a:t>
            </a:r>
            <a:r>
              <a:rPr lang="en-GB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PRX Quantum. 2022.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3(3):030329.</a:t>
            </a:r>
          </a:p>
          <a:p>
            <a:pPr marL="342900" indent="-342900" algn="ctr" fontAlgn="base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Mamin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H. J. [et al.]//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Phys. Rev. Appl. 2021.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V. 16(2):024023. </a:t>
            </a:r>
          </a:p>
          <a:p>
            <a:pPr marL="342900" lvl="0" indent="-342900" algn="ctr" fontAlgn="base">
              <a:buClr>
                <a:srgbClr val="000000"/>
              </a:buClr>
              <a:buSzPct val="100000"/>
              <a:buFont typeface="+mj-lt"/>
              <a:buAutoNum type="arabicPeriod"/>
            </a:pPr>
            <a:endParaRPr lang="ru-RU" kern="0" spc="1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6E7FA69-3210-4F2B-A830-6F0A079A3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485" y="380936"/>
            <a:ext cx="1309697" cy="4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7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766B9-A684-F020-EA51-91F0B806C0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F87AC-9791-CF45-BB0F-693D279508CD}" type="slidenum">
              <a:rPr lang="en-RU" smtClean="0"/>
              <a:pPr/>
              <a:t>8</a:t>
            </a:fld>
            <a:endParaRPr lang="en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8EC55-2850-ED2D-3227-DD0E133BC82B}"/>
              </a:ext>
            </a:extLst>
          </p:cNvPr>
          <p:cNvSpPr txBox="1"/>
          <p:nvPr/>
        </p:nvSpPr>
        <p:spPr>
          <a:xfrm>
            <a:off x="2757053" y="3044279"/>
            <a:ext cx="6677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Спасибо за внимание!</a:t>
            </a:r>
            <a:endParaRPr lang="en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057BAC-1CE1-92F7-70EE-D34418D36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2" name="Рисунок 6">
            <a:extLst>
              <a:ext uri="{FF2B5EF4-FFF2-40B4-BE49-F238E27FC236}">
                <a16:creationId xmlns:a16="http://schemas.microsoft.com/office/drawing/2014/main" id="{9BBD0A3D-7C2D-D782-65E0-6B287175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4" y="142554"/>
            <a:ext cx="843343" cy="121519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357DE4-B997-624A-B13F-B72B5008D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378" y="531553"/>
            <a:ext cx="1457308" cy="4371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A5A3426-8FEE-6557-B73B-FF4A34A97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810" y="299583"/>
            <a:ext cx="1749254" cy="9011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CB463D6-2EFB-0E49-6040-6DB246D59A81}"/>
              </a:ext>
            </a:extLst>
          </p:cNvPr>
          <p:cNvSpPr txBox="1"/>
          <p:nvPr/>
        </p:nvSpPr>
        <p:spPr>
          <a:xfrm>
            <a:off x="2992582" y="2946507"/>
            <a:ext cx="6442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solidFill>
                  <a:srgbClr val="010F4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Quattrocento Sans"/>
              </a:rPr>
              <a:t>Спасибо за внимание!</a:t>
            </a:r>
            <a:endParaRPr lang="en-RU" sz="4800" dirty="0">
              <a:solidFill>
                <a:srgbClr val="010F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3519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8100</TotalTime>
  <Words>338</Words>
  <Application>Microsoft Macintosh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Times New Roman</vt:lpstr>
      <vt:lpstr>Wingdings</vt:lpstr>
      <vt:lpstr>Custom Design</vt:lpstr>
      <vt:lpstr>1_Custom Design</vt:lpstr>
      <vt:lpstr>Измерение добротности сверхпроводникового кубита-трансмона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Измерение добротности сверхпроводникового кубита-трансмона</dc:title>
  <dc:creator>Иван Горбунов</dc:creator>
  <cp:lastModifiedBy>Иван Горбунов</cp:lastModifiedBy>
  <cp:revision>14</cp:revision>
  <dcterms:created xsi:type="dcterms:W3CDTF">2024-03-22T05:33:24Z</dcterms:created>
  <dcterms:modified xsi:type="dcterms:W3CDTF">2024-04-01T09:42:22Z</dcterms:modified>
</cp:coreProperties>
</file>